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0"/>
  </p:notesMasterIdLst>
  <p:sldIdLst>
    <p:sldId id="264" r:id="rId3"/>
    <p:sldId id="265" r:id="rId4"/>
    <p:sldId id="282" r:id="rId5"/>
    <p:sldId id="283" r:id="rId6"/>
    <p:sldId id="287" r:id="rId7"/>
    <p:sldId id="256" r:id="rId8"/>
    <p:sldId id="279" r:id="rId9"/>
    <p:sldId id="257" r:id="rId10"/>
    <p:sldId id="259" r:id="rId11"/>
    <p:sldId id="262" r:id="rId12"/>
    <p:sldId id="260" r:id="rId13"/>
    <p:sldId id="261" r:id="rId14"/>
    <p:sldId id="263" r:id="rId15"/>
    <p:sldId id="290" r:id="rId16"/>
    <p:sldId id="266" r:id="rId17"/>
    <p:sldId id="291" r:id="rId18"/>
    <p:sldId id="267" r:id="rId19"/>
  </p:sldIdLst>
  <p:sldSz cx="9144000" cy="6858000" type="screen4x3"/>
  <p:notesSz cx="6797675" cy="9926638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9926A-424D-4C32-B103-B8AE277EC8FC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739EC-C0D4-48EE-9F9B-73B6E24EE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84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739EC-C0D4-48EE-9F9B-73B6E24EEE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204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DDFC2-19A4-481B-8C25-8980F2197994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8B84-D90C-428A-9108-1FCF7CFCF8D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ansofisrael.org/wp-content/uploads/2013/12/earth.jpg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apminder.org/tools/?from=world#$chart-type=bubbl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bc.co.uk/bitesize/guides/zvp39j6/revision/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/>
              <a:t>Do it now…</a:t>
            </a:r>
          </a:p>
        </p:txBody>
      </p:sp>
      <p:pic>
        <p:nvPicPr>
          <p:cNvPr id="1026" name="Picture 2" descr="earth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370777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4C6DA46-2BB9-4949-B477-60D6BEE53EBA}"/>
              </a:ext>
            </a:extLst>
          </p:cNvPr>
          <p:cNvSpPr txBox="1">
            <a:spLocks/>
          </p:cNvSpPr>
          <p:nvPr/>
        </p:nvSpPr>
        <p:spPr>
          <a:xfrm>
            <a:off x="457200" y="5085184"/>
            <a:ext cx="8229600" cy="14261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When comparing countries, what do you think really matters?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85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ecenglish.com/blogs/Cambridge/wp-content/uploads/2012/02/Do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1613444" cy="22322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3200" dirty="0"/>
              <a:t>Number of doctors per 1000 of the population</a:t>
            </a:r>
          </a:p>
        </p:txBody>
      </p:sp>
      <p:pic>
        <p:nvPicPr>
          <p:cNvPr id="2050" name="Picture 2" descr="http://2.bp.blogspot.com/_WXbJfJ-veLI/S_5C45B6ghI/AAAAAAAAD8A/YS0lRy2c1wk/s1600/stethosco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241355"/>
            <a:ext cx="2520280" cy="2520280"/>
          </a:xfrm>
          <a:prstGeom prst="rect">
            <a:avLst/>
          </a:prstGeom>
          <a:noFill/>
        </p:spPr>
      </p:pic>
      <p:pic>
        <p:nvPicPr>
          <p:cNvPr id="2054" name="Picture 6" descr="http://www.henrybootconstruction.co.uk/wp-content/gallery/news2012/royal-hallamshire-hospit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276872"/>
            <a:ext cx="5520612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.wisegeek.com/black-desktop-comp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24944"/>
            <a:ext cx="5202256" cy="3717032"/>
          </a:xfrm>
          <a:prstGeom prst="rect">
            <a:avLst/>
          </a:prstGeom>
          <a:noFill/>
        </p:spPr>
      </p:pic>
      <p:pic>
        <p:nvPicPr>
          <p:cNvPr id="4100" name="Picture 4" descr="http://2.bp.blogspot.com/-E5d5GwldB-8/Trnvm8u1XHI/AAAAAAAABHA/cNDBt6_v0QY/s1600/intern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484784"/>
            <a:ext cx="2413171" cy="23762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800" dirty="0"/>
              <a:t>Number of computers per 1000 of the population</a:t>
            </a:r>
          </a:p>
        </p:txBody>
      </p:sp>
      <p:pic>
        <p:nvPicPr>
          <p:cNvPr id="4102" name="Picture 6" descr="http://thinkjudd.com/wp-content/uploads/2013/01/imagem_internet2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628800"/>
            <a:ext cx="2331093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www.planetfassa.com/blog/wp-content/uploads/2012/01/Family-clip-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8400" y="1988840"/>
            <a:ext cx="2495600" cy="18717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/>
              <a:t>Birth rates</a:t>
            </a:r>
            <a:br>
              <a:rPr lang="en-GB" dirty="0"/>
            </a:br>
            <a:r>
              <a:rPr lang="en-GB" sz="3600" dirty="0"/>
              <a:t>How many babies are born each year!</a:t>
            </a:r>
            <a:endParaRPr lang="en-GB" dirty="0"/>
          </a:p>
        </p:txBody>
      </p:sp>
      <p:pic>
        <p:nvPicPr>
          <p:cNvPr id="3074" name="Picture 2" descr="http://upload.wikimedia.org/wikipedia/commons/c/c5/Birth_rate_figures_for_countri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789040"/>
            <a:ext cx="6451873" cy="2939100"/>
          </a:xfrm>
          <a:prstGeom prst="rect">
            <a:avLst/>
          </a:prstGeom>
          <a:noFill/>
        </p:spPr>
      </p:pic>
      <p:pic>
        <p:nvPicPr>
          <p:cNvPr id="3076" name="Picture 4" descr="http://images2.sina.com/english/life/p/2009/0122/U138P200T1D213758F8DT200901222256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348880"/>
            <a:ext cx="2736304" cy="1812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/>
              <a:t>Death rate</a:t>
            </a:r>
            <a:br>
              <a:rPr lang="en-GB" dirty="0"/>
            </a:br>
            <a:r>
              <a:rPr lang="en-GB" sz="3200" dirty="0"/>
              <a:t>How many people die each year</a:t>
            </a:r>
            <a:endParaRPr lang="en-GB" dirty="0"/>
          </a:p>
        </p:txBody>
      </p:sp>
      <p:pic>
        <p:nvPicPr>
          <p:cNvPr id="1026" name="Picture 2" descr="http://www.birthdefects.org/prevention/healthybaby/images/maternal_illnes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2304256" cy="2546203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e/e5/All_Saints_Church,_Highweek_from_the_gravey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212976"/>
            <a:ext cx="4855865" cy="3408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How can we measure development?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916832"/>
            <a:ext cx="648072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To define different social and economic indicators which can be used to measure a countries level of development</a:t>
            </a:r>
          </a:p>
          <a:p>
            <a:r>
              <a:rPr lang="en-GB" dirty="0"/>
              <a:t>To suggest why these can be a useful tool for geographers when comparing a countries level of development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18648" y="3212976"/>
            <a:ext cx="136815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Grade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4309" y="4869160"/>
            <a:ext cx="136815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Grade 4</a:t>
            </a:r>
          </a:p>
        </p:txBody>
      </p:sp>
    </p:spTree>
    <p:extLst>
      <p:ext uri="{BB962C8B-B14F-4D97-AF65-F5344CB8AC3E}">
        <p14:creationId xmlns:p14="http://schemas.microsoft.com/office/powerpoint/2010/main" val="134737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Which indicator is the most useful?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15636" y="1738269"/>
            <a:ext cx="8229600" cy="288961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In your books draw an opinion line (like the one below). Your task is to decide where on the scale each of the development indicators go. Don’t forget to add GDP!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Now write a </a:t>
            </a:r>
            <a:r>
              <a:rPr lang="en-GB" sz="2400" b="1" dirty="0"/>
              <a:t>detailed</a:t>
            </a:r>
            <a:r>
              <a:rPr lang="en-GB" sz="2400" dirty="0"/>
              <a:t> paragraph explaining why some development indicators are more useful than others.</a:t>
            </a:r>
          </a:p>
          <a:p>
            <a:pPr marL="514350" indent="-514350">
              <a:buFont typeface="+mj-lt"/>
              <a:buAutoNum type="arabicPeriod"/>
            </a:pPr>
            <a:endParaRPr lang="en-GB" sz="900" dirty="0"/>
          </a:p>
          <a:p>
            <a:pPr marL="0" indent="0" algn="ctr">
              <a:buNone/>
            </a:pPr>
            <a:r>
              <a:rPr lang="en-GB" sz="2400" i="1" dirty="0"/>
              <a:t>In my opinion the most useful development indicator is…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949439" y="4683136"/>
            <a:ext cx="0" cy="1944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100392" y="4611128"/>
            <a:ext cx="0" cy="19442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951345" y="4646299"/>
            <a:ext cx="7158182" cy="360606"/>
          </a:xfrm>
          <a:custGeom>
            <a:avLst/>
            <a:gdLst>
              <a:gd name="connsiteX0" fmla="*/ 0 w 7158182"/>
              <a:gd name="connsiteY0" fmla="*/ 55418 h 360606"/>
              <a:gd name="connsiteX1" fmla="*/ 3565237 w 7158182"/>
              <a:gd name="connsiteY1" fmla="*/ 360218 h 360606"/>
              <a:gd name="connsiteX2" fmla="*/ 7158182 w 7158182"/>
              <a:gd name="connsiteY2" fmla="*/ 0 h 360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58182" h="360606">
                <a:moveTo>
                  <a:pt x="0" y="55418"/>
                </a:moveTo>
                <a:cubicBezTo>
                  <a:pt x="1186103" y="212436"/>
                  <a:pt x="2372207" y="369454"/>
                  <a:pt x="3565237" y="360218"/>
                </a:cubicBezTo>
                <a:cubicBezTo>
                  <a:pt x="4758267" y="350982"/>
                  <a:pt x="5958224" y="175491"/>
                  <a:pt x="7158182" y="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79512" y="6237312"/>
            <a:ext cx="17464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Extremely useful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92280" y="6205046"/>
            <a:ext cx="166430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Not very useful</a:t>
            </a:r>
          </a:p>
        </p:txBody>
      </p:sp>
    </p:spTree>
    <p:extLst>
      <p:ext uri="{BB962C8B-B14F-4D97-AF65-F5344CB8AC3E}">
        <p14:creationId xmlns:p14="http://schemas.microsoft.com/office/powerpoint/2010/main" val="3920230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How can we measure development?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916832"/>
            <a:ext cx="648072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To define different social and economic indicators which can be used to measure a countries level of development</a:t>
            </a:r>
          </a:p>
          <a:p>
            <a:r>
              <a:rPr lang="en-GB" dirty="0"/>
              <a:t>To suggest why these can be a useful tool for geographers when comparing a countries level of development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18648" y="3212976"/>
            <a:ext cx="136815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Grade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4309" y="4869160"/>
            <a:ext cx="136815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Grade 4</a:t>
            </a:r>
          </a:p>
        </p:txBody>
      </p:sp>
    </p:spTree>
    <p:extLst>
      <p:ext uri="{BB962C8B-B14F-4D97-AF65-F5344CB8AC3E}">
        <p14:creationId xmlns:p14="http://schemas.microsoft.com/office/powerpoint/2010/main" val="2254437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What’s the question?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en-GB" dirty="0"/>
              <a:t>This measures how many people can read and write, and so we can work out if education is good in that country.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en-GB" dirty="0"/>
              <a:t>Helps us to understand how good access to medical care is in a country.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en-GB" dirty="0"/>
              <a:t>This measures the average family size.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en-GB" dirty="0"/>
              <a:t>This is a way to understand how wealthy people are as it shows how much they can afford to spend on luxuries.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en-GB" dirty="0"/>
              <a:t>This is measure of quality of life; healthcare, nutrition and housing.</a:t>
            </a:r>
          </a:p>
        </p:txBody>
      </p:sp>
    </p:spTree>
    <p:extLst>
      <p:ext uri="{BB962C8B-B14F-4D97-AF65-F5344CB8AC3E}">
        <p14:creationId xmlns:p14="http://schemas.microsoft.com/office/powerpoint/2010/main" val="1800913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How can we measure development?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916832"/>
            <a:ext cx="648072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To define different social and economic indicators which can be used to measure a countries level of development</a:t>
            </a:r>
          </a:p>
          <a:p>
            <a:r>
              <a:rPr lang="en-GB" dirty="0"/>
              <a:t>To suggest why these can be a useful tool for geographers when comparing a countries level of development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18648" y="3212976"/>
            <a:ext cx="136815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Grade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4309" y="4869160"/>
            <a:ext cx="136815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Grade 4</a:t>
            </a:r>
          </a:p>
        </p:txBody>
      </p:sp>
    </p:spTree>
    <p:extLst>
      <p:ext uri="{BB962C8B-B14F-4D97-AF65-F5344CB8AC3E}">
        <p14:creationId xmlns:p14="http://schemas.microsoft.com/office/powerpoint/2010/main" val="3792030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FEA0D3-29BA-41CB-A10F-17C46E3FB332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What does an indicator do?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74C167-79DF-41EB-9779-6273F13117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348880"/>
            <a:ext cx="5223504" cy="321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699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163E71-323A-4B75-9E1A-3243C7E3E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Development indicators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817DEF-5DCA-4A8A-B7D9-7BD20732C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209331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In Geography we use development indicators to tell us whether a country is an LIC or a HIC (or somewhere in between!)</a:t>
            </a: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EE637ECF-6493-48C6-998A-7622EDC61D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7" t="21306" r="4955" b="4372"/>
          <a:stretch/>
        </p:blipFill>
        <p:spPr>
          <a:xfrm>
            <a:off x="1691680" y="2780928"/>
            <a:ext cx="5760640" cy="36724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EA8338-520B-44D0-8671-1DA523E4366C}"/>
              </a:ext>
            </a:extLst>
          </p:cNvPr>
          <p:cNvSpPr txBox="1"/>
          <p:nvPr/>
        </p:nvSpPr>
        <p:spPr>
          <a:xfrm>
            <a:off x="251520" y="278092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LINK!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55B8DF0-72C0-4923-A069-19B90FB579D1}"/>
              </a:ext>
            </a:extLst>
          </p:cNvPr>
          <p:cNvCxnSpPr>
            <a:stCxn id="2" idx="3"/>
          </p:cNvCxnSpPr>
          <p:nvPr/>
        </p:nvCxnSpPr>
        <p:spPr>
          <a:xfrm>
            <a:off x="936323" y="2965594"/>
            <a:ext cx="467325" cy="247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79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D481D5-C095-4A8F-827E-F4A063EDCBCA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3600" dirty="0"/>
              <a:t>As the animation shows countries change and develop overtime.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0C9842-E381-4357-81F8-3022532778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1"/>
          <a:stretch/>
        </p:blipFill>
        <p:spPr>
          <a:xfrm>
            <a:off x="235042" y="1960399"/>
            <a:ext cx="2031108" cy="24765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47457F-6B26-4C0F-862A-129218CE7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91" y="1984251"/>
            <a:ext cx="2307154" cy="24378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FB4ABD-713B-46D7-B44D-A6B29E2E23A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7" t="3231" r="888" b="4131"/>
          <a:stretch/>
        </p:blipFill>
        <p:spPr>
          <a:xfrm>
            <a:off x="4829488" y="2015247"/>
            <a:ext cx="1554984" cy="23759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73823F-073D-4008-B40D-F7BEF0ACA7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424" y="1994578"/>
            <a:ext cx="2470240" cy="23399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0FB362-CD0E-49C5-9583-8468432F1318}"/>
              </a:ext>
            </a:extLst>
          </p:cNvPr>
          <p:cNvSpPr txBox="1"/>
          <p:nvPr/>
        </p:nvSpPr>
        <p:spPr>
          <a:xfrm>
            <a:off x="827584" y="5085184"/>
            <a:ext cx="763284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Using development indicators help us to see and track these changes</a:t>
            </a:r>
          </a:p>
        </p:txBody>
      </p:sp>
    </p:spTree>
    <p:extLst>
      <p:ext uri="{BB962C8B-B14F-4D97-AF65-F5344CB8AC3E}">
        <p14:creationId xmlns:p14="http://schemas.microsoft.com/office/powerpoint/2010/main" val="128449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3600" dirty="0"/>
              <a:t>Why will these help us to work out how developed a country is?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24036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next slides have information about a different development indicator.</a:t>
            </a:r>
          </a:p>
          <a:p>
            <a:r>
              <a:rPr lang="en-GB" dirty="0"/>
              <a:t>Record your ideas on the table.</a:t>
            </a:r>
          </a:p>
          <a:p>
            <a:r>
              <a:rPr lang="en-GB" dirty="0">
                <a:hlinkClick r:id="rId2"/>
              </a:rPr>
              <a:t>https://www.bbc.co.uk/bitesize/guides/zvp39j6/revision/1</a:t>
            </a:r>
            <a:endParaRPr lang="en-GB" dirty="0"/>
          </a:p>
          <a:p>
            <a:r>
              <a:rPr lang="en-GB" dirty="0"/>
              <a:t>BBC bitesize will give you some help as will </a:t>
            </a:r>
            <a:r>
              <a:rPr lang="en-GB"/>
              <a:t>the attached sheet.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530192"/>
              </p:ext>
            </p:extLst>
          </p:nvPr>
        </p:nvGraphicFramePr>
        <p:xfrm>
          <a:off x="107504" y="44624"/>
          <a:ext cx="8928992" cy="677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</a:rPr>
                        <a:t>Development Indicator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What it tells 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Why is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 it useful?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100" dirty="0">
                          <a:solidFill>
                            <a:schemeClr val="tx1"/>
                          </a:solidFill>
                        </a:rPr>
                        <a:t>Life</a:t>
                      </a:r>
                      <a:r>
                        <a:rPr lang="en-GB" sz="1100" baseline="0" dirty="0">
                          <a:solidFill>
                            <a:schemeClr val="tx1"/>
                          </a:solidFill>
                        </a:rPr>
                        <a:t> expectancy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Birth rates</a:t>
                      </a:r>
                    </a:p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5119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Death rates</a:t>
                      </a:r>
                    </a:p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1577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Number of doctors/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748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Number of computer/1000</a:t>
                      </a:r>
                    </a:p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3351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Literacy</a:t>
                      </a:r>
                      <a:r>
                        <a:rPr lang="en-GB" sz="1200" baseline="0" dirty="0">
                          <a:solidFill>
                            <a:schemeClr val="tx1"/>
                          </a:solidFill>
                        </a:rPr>
                        <a:t> rates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6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3087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8119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1.bp.blogspot.com/-G-RkYeRwcqw/Te3Slt7hCuI/AAAAAAAAE4I/67ccEfXHEeU/s1600/Life_expectancy_world_map.PNG"/>
          <p:cNvPicPr>
            <a:picLocks noChangeAspect="1" noChangeArrowheads="1"/>
          </p:cNvPicPr>
          <p:nvPr/>
        </p:nvPicPr>
        <p:blipFill>
          <a:blip r:embed="rId2" cstate="print"/>
          <a:srcRect r="6082"/>
          <a:stretch>
            <a:fillRect/>
          </a:stretch>
        </p:blipFill>
        <p:spPr bwMode="auto">
          <a:xfrm>
            <a:off x="1871192" y="1710282"/>
            <a:ext cx="7272808" cy="35909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/>
              <a:t>Life Expectancy</a:t>
            </a:r>
            <a:br>
              <a:rPr lang="en-GB" dirty="0"/>
            </a:br>
            <a:r>
              <a:rPr lang="en-GB" sz="3200" dirty="0"/>
              <a:t>(how long people live for)</a:t>
            </a:r>
            <a:endParaRPr lang="en-GB" dirty="0"/>
          </a:p>
        </p:txBody>
      </p:sp>
      <p:pic>
        <p:nvPicPr>
          <p:cNvPr id="6150" name="Picture 6" descr="http://www.clker.com/cliparts/8/2/3/a/11949851401470642696old_folks.svg.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93096"/>
            <a:ext cx="2736304" cy="24029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Literacy Rates</a:t>
            </a:r>
            <a:br>
              <a:rPr lang="en-GB" dirty="0"/>
            </a:br>
            <a:r>
              <a:rPr lang="en-GB" sz="3600" dirty="0"/>
              <a:t>(how many people can read and write)</a:t>
            </a:r>
            <a:endParaRPr lang="en-GB" dirty="0"/>
          </a:p>
        </p:txBody>
      </p:sp>
      <p:pic>
        <p:nvPicPr>
          <p:cNvPr id="5122" name="Picture 2" descr="http://static.guim.co.uk/sys-images/Guardian/Pix/pixies/2008/03/28/stackbooks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844824"/>
            <a:ext cx="3754017" cy="2448272"/>
          </a:xfrm>
          <a:prstGeom prst="rect">
            <a:avLst/>
          </a:prstGeom>
          <a:noFill/>
        </p:spPr>
      </p:pic>
      <p:pic>
        <p:nvPicPr>
          <p:cNvPr id="5124" name="Picture 4" descr="http://taylory.files.wordpress.com/2010/01/school_china_2c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852936"/>
            <a:ext cx="3635896" cy="2152216"/>
          </a:xfrm>
          <a:prstGeom prst="rect">
            <a:avLst/>
          </a:prstGeom>
          <a:noFill/>
        </p:spPr>
      </p:pic>
      <p:pic>
        <p:nvPicPr>
          <p:cNvPr id="5126" name="Picture 6" descr="http://cdn2.business2community.com/wp-content/uploads/2012/03/Online_Degre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725144"/>
            <a:ext cx="2160240" cy="1984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6558.0"/>
</version>
</file>

<file path=customXml/itemProps1.xml><?xml version="1.0" encoding="utf-8"?>
<ds:datastoreItem xmlns:ds="http://schemas.openxmlformats.org/officeDocument/2006/customXml" ds:itemID="{6D4FC01C-4853-4035-BD1F-13CA56AC4C07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520</Words>
  <Application>Microsoft Office PowerPoint</Application>
  <PresentationFormat>On-screen Show (4:3)</PresentationFormat>
  <Paragraphs>67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Do it now…</vt:lpstr>
      <vt:lpstr>How can we measure development?</vt:lpstr>
      <vt:lpstr>What does an indicator do?</vt:lpstr>
      <vt:lpstr>Development indicators</vt:lpstr>
      <vt:lpstr>As the animation shows countries change and develop overtime.</vt:lpstr>
      <vt:lpstr>Why will these help us to work out how developed a country is?</vt:lpstr>
      <vt:lpstr>PowerPoint Presentation</vt:lpstr>
      <vt:lpstr>Life Expectancy (how long people live for)</vt:lpstr>
      <vt:lpstr>Literacy Rates (how many people can read and write)</vt:lpstr>
      <vt:lpstr>Number of doctors per 1000 of the population</vt:lpstr>
      <vt:lpstr>Number of computers per 1000 of the population</vt:lpstr>
      <vt:lpstr>Birth rates How many babies are born each year!</vt:lpstr>
      <vt:lpstr>Death rate How many people die each year</vt:lpstr>
      <vt:lpstr>How can we measure development?</vt:lpstr>
      <vt:lpstr>Which indicator is the most useful?</vt:lpstr>
      <vt:lpstr>How can we measure development?</vt:lpstr>
      <vt:lpstr>What’s the question?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will these help us to work out how developed a country is?</dc:title>
  <dc:creator>Jen</dc:creator>
  <cp:lastModifiedBy>MILLS, J (SHS Teacher)</cp:lastModifiedBy>
  <cp:revision>34</cp:revision>
  <cp:lastPrinted>2020-09-18T08:05:41Z</cp:lastPrinted>
  <dcterms:created xsi:type="dcterms:W3CDTF">2013-01-15T18:17:25Z</dcterms:created>
  <dcterms:modified xsi:type="dcterms:W3CDTF">2020-09-18T08:54:29Z</dcterms:modified>
</cp:coreProperties>
</file>